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38" autoAdjust="0"/>
    <p:restoredTop sz="94660"/>
  </p:normalViewPr>
  <p:slideViewPr>
    <p:cSldViewPr snapToGrid="0">
      <p:cViewPr>
        <p:scale>
          <a:sx n="90" d="100"/>
          <a:sy n="90" d="100"/>
        </p:scale>
        <p:origin x="-84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DED35-1D35-405C-B107-03BFB9B7496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FFDC2D-91B8-4D38-9A45-AA3720D41670}">
      <dgm:prSet phldrT="[Text]"/>
      <dgm:spPr/>
      <dgm:t>
        <a:bodyPr/>
        <a:lstStyle/>
        <a:p>
          <a:r>
            <a:rPr lang="en-US" dirty="0" smtClean="0"/>
            <a:t>Initiator</a:t>
          </a:r>
          <a:endParaRPr lang="en-US" dirty="0"/>
        </a:p>
      </dgm:t>
    </dgm:pt>
    <dgm:pt modelId="{9A7DCCAE-7560-42BE-921D-52E35F1D60C2}" type="parTrans" cxnId="{A574FB70-039D-4686-BBB0-2E0ED295AB00}">
      <dgm:prSet/>
      <dgm:spPr/>
      <dgm:t>
        <a:bodyPr/>
        <a:lstStyle/>
        <a:p>
          <a:endParaRPr lang="en-US"/>
        </a:p>
      </dgm:t>
    </dgm:pt>
    <dgm:pt modelId="{13E0CC58-9704-4F32-AAAF-27B01FE9B5EE}" type="sibTrans" cxnId="{A574FB70-039D-4686-BBB0-2E0ED295AB00}">
      <dgm:prSet/>
      <dgm:spPr/>
      <dgm:t>
        <a:bodyPr/>
        <a:lstStyle/>
        <a:p>
          <a:endParaRPr lang="en-US"/>
        </a:p>
      </dgm:t>
    </dgm:pt>
    <dgm:pt modelId="{178760EC-CDC4-4BD9-AA23-E65ED3C09D6A}">
      <dgm:prSet phldrT="[Text]"/>
      <dgm:spPr/>
      <dgm:t>
        <a:bodyPr/>
        <a:lstStyle/>
        <a:p>
          <a:r>
            <a:rPr lang="en-US" dirty="0" smtClean="0"/>
            <a:t>Equal Opportunity Office Search Review</a:t>
          </a:r>
          <a:endParaRPr lang="en-US" dirty="0"/>
        </a:p>
      </dgm:t>
    </dgm:pt>
    <dgm:pt modelId="{B3908135-1D3B-47B5-A72E-B860E733EE66}" type="parTrans" cxnId="{63B31DEE-9023-4648-9860-54C1A7A006E2}">
      <dgm:prSet/>
      <dgm:spPr/>
      <dgm:t>
        <a:bodyPr/>
        <a:lstStyle/>
        <a:p>
          <a:endParaRPr lang="en-US"/>
        </a:p>
      </dgm:t>
    </dgm:pt>
    <dgm:pt modelId="{7413A85D-F20B-4D0E-AA7A-1A009D8D2074}" type="sibTrans" cxnId="{63B31DEE-9023-4648-9860-54C1A7A006E2}">
      <dgm:prSet/>
      <dgm:spPr/>
      <dgm:t>
        <a:bodyPr/>
        <a:lstStyle/>
        <a:p>
          <a:endParaRPr lang="en-US"/>
        </a:p>
      </dgm:t>
    </dgm:pt>
    <dgm:pt modelId="{B20CA787-753C-4132-8CE1-895F9357BA7D}">
      <dgm:prSet phldrT="[Text]"/>
      <dgm:spPr/>
      <dgm:t>
        <a:bodyPr/>
        <a:lstStyle/>
        <a:p>
          <a:r>
            <a:rPr lang="en-US" dirty="0" smtClean="0"/>
            <a:t>Posting Approved - Internal</a:t>
          </a:r>
          <a:endParaRPr lang="en-US" dirty="0"/>
        </a:p>
      </dgm:t>
    </dgm:pt>
    <dgm:pt modelId="{D2FE577E-81E6-4463-902C-A02CF4007108}" type="parTrans" cxnId="{2A7E784A-7D45-4C9E-8A27-81521E4D3361}">
      <dgm:prSet/>
      <dgm:spPr/>
      <dgm:t>
        <a:bodyPr/>
        <a:lstStyle/>
        <a:p>
          <a:endParaRPr lang="en-US"/>
        </a:p>
      </dgm:t>
    </dgm:pt>
    <dgm:pt modelId="{570FC718-FD07-4AAB-97D0-921D86E6B1C5}" type="sibTrans" cxnId="{2A7E784A-7D45-4C9E-8A27-81521E4D3361}">
      <dgm:prSet/>
      <dgm:spPr/>
      <dgm:t>
        <a:bodyPr/>
        <a:lstStyle/>
        <a:p>
          <a:endParaRPr lang="en-US"/>
        </a:p>
      </dgm:t>
    </dgm:pt>
    <dgm:pt modelId="{75E6BCFB-E1AB-4265-9616-D0B43D0FD204}" type="pres">
      <dgm:prSet presAssocID="{193DED35-1D35-405C-B107-03BFB9B7496D}" presName="CompostProcess" presStyleCnt="0">
        <dgm:presLayoutVars>
          <dgm:dir/>
          <dgm:resizeHandles val="exact"/>
        </dgm:presLayoutVars>
      </dgm:prSet>
      <dgm:spPr/>
    </dgm:pt>
    <dgm:pt modelId="{5E248298-32CC-41A2-8B87-A4009672E0C8}" type="pres">
      <dgm:prSet presAssocID="{193DED35-1D35-405C-B107-03BFB9B7496D}" presName="arrow" presStyleLbl="bgShp" presStyleIdx="0" presStyleCnt="1"/>
      <dgm:spPr/>
    </dgm:pt>
    <dgm:pt modelId="{79033E9A-5270-4E1D-B613-5F5DE51B13D0}" type="pres">
      <dgm:prSet presAssocID="{193DED35-1D35-405C-B107-03BFB9B7496D}" presName="linearProcess" presStyleCnt="0"/>
      <dgm:spPr/>
    </dgm:pt>
    <dgm:pt modelId="{27A575BB-D840-47FE-B586-9123C1BB64E4}" type="pres">
      <dgm:prSet presAssocID="{4CFFDC2D-91B8-4D38-9A45-AA3720D41670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76CE73-4816-4AFD-B7CA-60ECCEB2F7CC}" type="pres">
      <dgm:prSet presAssocID="{13E0CC58-9704-4F32-AAAF-27B01FE9B5EE}" presName="sibTrans" presStyleCnt="0"/>
      <dgm:spPr/>
    </dgm:pt>
    <dgm:pt modelId="{1AB769C9-2F62-4888-B30C-199A224CA245}" type="pres">
      <dgm:prSet presAssocID="{178760EC-CDC4-4BD9-AA23-E65ED3C09D6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7F4A01-B188-4B7B-89B1-CD478E513552}" type="pres">
      <dgm:prSet presAssocID="{7413A85D-F20B-4D0E-AA7A-1A009D8D2074}" presName="sibTrans" presStyleCnt="0"/>
      <dgm:spPr/>
    </dgm:pt>
    <dgm:pt modelId="{53EE0214-333C-453A-BA56-A4BBB7A2BD69}" type="pres">
      <dgm:prSet presAssocID="{B20CA787-753C-4132-8CE1-895F9357BA7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6DC47-B89C-47CB-BA5E-4BC1441A1423}" type="presOf" srcId="{B20CA787-753C-4132-8CE1-895F9357BA7D}" destId="{53EE0214-333C-453A-BA56-A4BBB7A2BD69}" srcOrd="0" destOrd="0" presId="urn:microsoft.com/office/officeart/2005/8/layout/hProcess9"/>
    <dgm:cxn modelId="{05D130C8-5390-4D96-A52D-B0FB88502BEB}" type="presOf" srcId="{178760EC-CDC4-4BD9-AA23-E65ED3C09D6A}" destId="{1AB769C9-2F62-4888-B30C-199A224CA245}" srcOrd="0" destOrd="0" presId="urn:microsoft.com/office/officeart/2005/8/layout/hProcess9"/>
    <dgm:cxn modelId="{A574FB70-039D-4686-BBB0-2E0ED295AB00}" srcId="{193DED35-1D35-405C-B107-03BFB9B7496D}" destId="{4CFFDC2D-91B8-4D38-9A45-AA3720D41670}" srcOrd="0" destOrd="0" parTransId="{9A7DCCAE-7560-42BE-921D-52E35F1D60C2}" sibTransId="{13E0CC58-9704-4F32-AAAF-27B01FE9B5EE}"/>
    <dgm:cxn modelId="{2A7E784A-7D45-4C9E-8A27-81521E4D3361}" srcId="{193DED35-1D35-405C-B107-03BFB9B7496D}" destId="{B20CA787-753C-4132-8CE1-895F9357BA7D}" srcOrd="2" destOrd="0" parTransId="{D2FE577E-81E6-4463-902C-A02CF4007108}" sibTransId="{570FC718-FD07-4AAB-97D0-921D86E6B1C5}"/>
    <dgm:cxn modelId="{2BF58DC8-004C-4EBE-B34A-263E4B61160B}" type="presOf" srcId="{193DED35-1D35-405C-B107-03BFB9B7496D}" destId="{75E6BCFB-E1AB-4265-9616-D0B43D0FD204}" srcOrd="0" destOrd="0" presId="urn:microsoft.com/office/officeart/2005/8/layout/hProcess9"/>
    <dgm:cxn modelId="{1D170861-05CC-4C93-90AC-EEA42F622747}" type="presOf" srcId="{4CFFDC2D-91B8-4D38-9A45-AA3720D41670}" destId="{27A575BB-D840-47FE-B586-9123C1BB64E4}" srcOrd="0" destOrd="0" presId="urn:microsoft.com/office/officeart/2005/8/layout/hProcess9"/>
    <dgm:cxn modelId="{63B31DEE-9023-4648-9860-54C1A7A006E2}" srcId="{193DED35-1D35-405C-B107-03BFB9B7496D}" destId="{178760EC-CDC4-4BD9-AA23-E65ED3C09D6A}" srcOrd="1" destOrd="0" parTransId="{B3908135-1D3B-47B5-A72E-B860E733EE66}" sibTransId="{7413A85D-F20B-4D0E-AA7A-1A009D8D2074}"/>
    <dgm:cxn modelId="{F08CAE54-CD90-46F0-96EE-DAC8842B2985}" type="presParOf" srcId="{75E6BCFB-E1AB-4265-9616-D0B43D0FD204}" destId="{5E248298-32CC-41A2-8B87-A4009672E0C8}" srcOrd="0" destOrd="0" presId="urn:microsoft.com/office/officeart/2005/8/layout/hProcess9"/>
    <dgm:cxn modelId="{3663F25A-23FE-4C6D-A337-B11C5E7E8018}" type="presParOf" srcId="{75E6BCFB-E1AB-4265-9616-D0B43D0FD204}" destId="{79033E9A-5270-4E1D-B613-5F5DE51B13D0}" srcOrd="1" destOrd="0" presId="urn:microsoft.com/office/officeart/2005/8/layout/hProcess9"/>
    <dgm:cxn modelId="{28C2ED19-699D-40A5-AB09-39637DDD2F27}" type="presParOf" srcId="{79033E9A-5270-4E1D-B613-5F5DE51B13D0}" destId="{27A575BB-D840-47FE-B586-9123C1BB64E4}" srcOrd="0" destOrd="0" presId="urn:microsoft.com/office/officeart/2005/8/layout/hProcess9"/>
    <dgm:cxn modelId="{A6CE0320-6886-422E-8423-6DA83A9ADE85}" type="presParOf" srcId="{79033E9A-5270-4E1D-B613-5F5DE51B13D0}" destId="{CD76CE73-4816-4AFD-B7CA-60ECCEB2F7CC}" srcOrd="1" destOrd="0" presId="urn:microsoft.com/office/officeart/2005/8/layout/hProcess9"/>
    <dgm:cxn modelId="{73D5D5E9-9FD6-485E-8839-4E27A43840C1}" type="presParOf" srcId="{79033E9A-5270-4E1D-B613-5F5DE51B13D0}" destId="{1AB769C9-2F62-4888-B30C-199A224CA245}" srcOrd="2" destOrd="0" presId="urn:microsoft.com/office/officeart/2005/8/layout/hProcess9"/>
    <dgm:cxn modelId="{5DF24557-12EA-4D8B-93C7-A40648ACECCC}" type="presParOf" srcId="{79033E9A-5270-4E1D-B613-5F5DE51B13D0}" destId="{027F4A01-B188-4B7B-89B1-CD478E513552}" srcOrd="3" destOrd="0" presId="urn:microsoft.com/office/officeart/2005/8/layout/hProcess9"/>
    <dgm:cxn modelId="{B7CE671E-78E6-4C96-936C-ABDEECF302EF}" type="presParOf" srcId="{79033E9A-5270-4E1D-B613-5F5DE51B13D0}" destId="{53EE0214-333C-453A-BA56-A4BBB7A2BD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48298-32CC-41A2-8B87-A4009672E0C8}">
      <dsp:nvSpPr>
        <dsp:cNvPr id="0" name=""/>
        <dsp:cNvSpPr/>
      </dsp:nvSpPr>
      <dsp:spPr>
        <a:xfrm>
          <a:off x="832485" y="0"/>
          <a:ext cx="9434830" cy="23495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575BB-D840-47FE-B586-9123C1BB64E4}">
      <dsp:nvSpPr>
        <dsp:cNvPr id="0" name=""/>
        <dsp:cNvSpPr/>
      </dsp:nvSpPr>
      <dsp:spPr>
        <a:xfrm>
          <a:off x="321666" y="704850"/>
          <a:ext cx="3329940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Initiator</a:t>
          </a:r>
          <a:endParaRPr lang="en-US" sz="2300" kern="1200" dirty="0"/>
        </a:p>
      </dsp:txBody>
      <dsp:txXfrm>
        <a:off x="367543" y="750727"/>
        <a:ext cx="3238186" cy="848046"/>
      </dsp:txXfrm>
    </dsp:sp>
    <dsp:sp modelId="{1AB769C9-2F62-4888-B30C-199A224CA245}">
      <dsp:nvSpPr>
        <dsp:cNvPr id="0" name=""/>
        <dsp:cNvSpPr/>
      </dsp:nvSpPr>
      <dsp:spPr>
        <a:xfrm>
          <a:off x="3884930" y="704850"/>
          <a:ext cx="3329940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Equal Opportunity Office Search Review</a:t>
          </a:r>
          <a:endParaRPr lang="en-US" sz="2300" kern="1200" dirty="0"/>
        </a:p>
      </dsp:txBody>
      <dsp:txXfrm>
        <a:off x="3930807" y="750727"/>
        <a:ext cx="3238186" cy="848046"/>
      </dsp:txXfrm>
    </dsp:sp>
    <dsp:sp modelId="{53EE0214-333C-453A-BA56-A4BBB7A2BD69}">
      <dsp:nvSpPr>
        <dsp:cNvPr id="0" name=""/>
        <dsp:cNvSpPr/>
      </dsp:nvSpPr>
      <dsp:spPr>
        <a:xfrm>
          <a:off x="7448193" y="704850"/>
          <a:ext cx="3329940" cy="939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Posting Approved - Internal</a:t>
          </a:r>
          <a:endParaRPr lang="en-US" sz="2300" kern="1200" dirty="0"/>
        </a:p>
      </dsp:txBody>
      <dsp:txXfrm>
        <a:off x="7494070" y="750727"/>
        <a:ext cx="3238186" cy="848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9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5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0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2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5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1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8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2B458-8EDC-4790-BD37-FFB6BEE5C338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0FA-28C1-46BB-A907-357277535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oo.uga.edu/search_commitee_guidelines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63"/>
            <a:ext cx="9144000" cy="11636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Workflow: Faculty </a:t>
            </a:r>
            <a:r>
              <a:rPr lang="en-US" sz="3600" dirty="0" smtClean="0"/>
              <a:t>PT/LT/Adjunct </a:t>
            </a:r>
            <a:r>
              <a:rPr lang="en-US" sz="3600" dirty="0" smtClean="0"/>
              <a:t>Direct-Hire Posting Managed Positions </a:t>
            </a:r>
            <a:endParaRPr lang="en-US" sz="3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3636274"/>
              </p:ext>
            </p:extLst>
          </p:nvPr>
        </p:nvGraphicFramePr>
        <p:xfrm>
          <a:off x="546100" y="1193801"/>
          <a:ext cx="11099800" cy="234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00200" y="3265387"/>
            <a:ext cx="1794933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Initiator creates internal posting from a position description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4968240" y="3242633"/>
            <a:ext cx="1838960" cy="90024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EOO approves Search Exception Request and submits posting to Posting Approved-Internal to create internal posting link 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1600200" y="4173654"/>
            <a:ext cx="1794933" cy="5770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Does posting require EOO approval for exception to search?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5076235"/>
            <a:ext cx="1794933" cy="60016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</a:t>
            </a:r>
          </a:p>
          <a:p>
            <a:pPr algn="ctr"/>
            <a:r>
              <a:rPr lang="en-US" sz="1100" dirty="0" smtClean="0"/>
              <a:t> (e.g., have EOO approval letter or adjunct posting)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8545" y="4318752"/>
            <a:ext cx="413004" cy="261610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72844" y="3392674"/>
            <a:ext cx="2599267" cy="60016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dirty="0" smtClean="0"/>
              <a:t>1. Internal posting link generated</a:t>
            </a:r>
          </a:p>
          <a:p>
            <a:r>
              <a:rPr lang="en-US" sz="1100" dirty="0" smtClean="0"/>
              <a:t>2. Initiator emails link  to candidate </a:t>
            </a:r>
          </a:p>
          <a:p>
            <a:r>
              <a:rPr lang="en-US" sz="1100" dirty="0" smtClean="0"/>
              <a:t>3. Candidate applies &amp; submits application</a:t>
            </a:r>
            <a:endParaRPr lang="en-US" sz="1100" dirty="0"/>
          </a:p>
        </p:txBody>
      </p:sp>
      <p:cxnSp>
        <p:nvCxnSpPr>
          <p:cNvPr id="33" name="Straight Connector 32"/>
          <p:cNvCxnSpPr>
            <a:stCxn id="16" idx="3"/>
          </p:cNvCxnSpPr>
          <p:nvPr/>
        </p:nvCxnSpPr>
        <p:spPr>
          <a:xfrm>
            <a:off x="3395133" y="5376317"/>
            <a:ext cx="617734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9568668" y="4034830"/>
            <a:ext cx="3810" cy="13414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3"/>
            <a:endCxn id="17" idx="1"/>
          </p:cNvCxnSpPr>
          <p:nvPr/>
        </p:nvCxnSpPr>
        <p:spPr>
          <a:xfrm flipV="1">
            <a:off x="3395133" y="4449557"/>
            <a:ext cx="533412" cy="126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2"/>
            <a:endCxn id="16" idx="0"/>
          </p:cNvCxnSpPr>
          <p:nvPr/>
        </p:nvCxnSpPr>
        <p:spPr>
          <a:xfrm>
            <a:off x="2497667" y="4750735"/>
            <a:ext cx="0" cy="3255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4" idx="2"/>
          </p:cNvCxnSpPr>
          <p:nvPr/>
        </p:nvCxnSpPr>
        <p:spPr>
          <a:xfrm flipV="1">
            <a:off x="5887720" y="4142879"/>
            <a:ext cx="0" cy="3098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3"/>
          </p:cNvCxnSpPr>
          <p:nvPr/>
        </p:nvCxnSpPr>
        <p:spPr>
          <a:xfrm>
            <a:off x="4341549" y="4449557"/>
            <a:ext cx="1546171" cy="632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735667" y="5816600"/>
            <a:ext cx="810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If you believe exceptional circumstances justify faculty hire without a search, contact the UGA Equal Opportunity Office. Their written approval must be received prior to offer of employment if no search is conducted. Refer to the EOO/Affirmative Action Guidelines for a list of approved exceptions to the search requirement: </a:t>
            </a:r>
            <a:r>
              <a:rPr lang="en-US" sz="1400" dirty="0">
                <a:hlinkClick r:id="rId7"/>
              </a:rPr>
              <a:t>https://eoo.uga.edu/search_commitee_guidelines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3" idx="2"/>
            <a:endCxn id="15" idx="0"/>
          </p:cNvCxnSpPr>
          <p:nvPr/>
        </p:nvCxnSpPr>
        <p:spPr>
          <a:xfrm>
            <a:off x="2497667" y="3842468"/>
            <a:ext cx="0" cy="33118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8" idx="1"/>
          </p:cNvCxnSpPr>
          <p:nvPr/>
        </p:nvCxnSpPr>
        <p:spPr>
          <a:xfrm flipV="1">
            <a:off x="6807200" y="3692756"/>
            <a:ext cx="1465644" cy="1504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1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5676</TotalTime>
  <Words>142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Workflow: Faculty PT/LT/Adjunct Direct-Hire Posting Managed Positions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Workflow: Modify Position Description (Faculty and Faculty PT/LT)</dc:title>
  <dc:creator>Hannah ELIZABETH Brannen</dc:creator>
  <cp:lastModifiedBy>Michael C Gorman</cp:lastModifiedBy>
  <cp:revision>34</cp:revision>
  <cp:lastPrinted>2018-07-12T21:01:38Z</cp:lastPrinted>
  <dcterms:created xsi:type="dcterms:W3CDTF">2018-06-24T22:18:29Z</dcterms:created>
  <dcterms:modified xsi:type="dcterms:W3CDTF">2018-07-16T12:58:36Z</dcterms:modified>
</cp:coreProperties>
</file>